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Nunito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unitoSans-italic.fntdata"/><Relationship Id="rId6" Type="http://schemas.openxmlformats.org/officeDocument/2006/relationships/slide" Target="slides/slide2.xml"/><Relationship Id="rId18" Type="http://schemas.openxmlformats.org/officeDocument/2006/relationships/font" Target="fonts/Nunito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069324" y="575500"/>
            <a:ext cx="1789799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951005" y="575500"/>
            <a:ext cx="17898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585477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999999"/>
              </a:buClr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able of cont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4568411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rgbClr val="F67031"/>
              </a:buClr>
              <a:buSzPct val="1000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1000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000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000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1 column with intro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3090625" y="2004312"/>
            <a:ext cx="5596200" cy="255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2 columns with intro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1 column lef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585477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1 column half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574902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6703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eesha.bakharia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4294967295" type="ctrTitle"/>
          </p:nvPr>
        </p:nvSpPr>
        <p:spPr>
          <a:xfrm>
            <a:off x="0" y="2802550"/>
            <a:ext cx="91440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Scaffolding the Generation of Machine Learning Models with SciRise</a:t>
            </a:r>
          </a:p>
        </p:txBody>
      </p:sp>
      <p:sp>
        <p:nvSpPr>
          <p:cNvPr id="92" name="Shape 92"/>
          <p:cNvSpPr txBox="1"/>
          <p:nvPr>
            <p:ph idx="4294967295" type="subTitle"/>
          </p:nvPr>
        </p:nvSpPr>
        <p:spPr>
          <a:xfrm>
            <a:off x="19200" y="3780975"/>
            <a:ext cx="91056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Presented by Dr Aneesha Bakharia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aneesha.bakharia@gmail.com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Twitter: @aneesha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DeLBP Workshop at IJCAI 2017</a:t>
            </a:r>
          </a:p>
        </p:txBody>
      </p:sp>
      <p:grpSp>
        <p:nvGrpSpPr>
          <p:cNvPr id="93" name="Shape 93"/>
          <p:cNvGrpSpPr/>
          <p:nvPr/>
        </p:nvGrpSpPr>
        <p:grpSpPr>
          <a:xfrm rot="1508271">
            <a:off x="798753" y="1851401"/>
            <a:ext cx="654062" cy="654025"/>
            <a:chOff x="576250" y="4319400"/>
            <a:chExt cx="442075" cy="442050"/>
          </a:xfrm>
        </p:grpSpPr>
        <p:sp>
          <p:nvSpPr>
            <p:cNvPr id="94" name="Shape 94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6872805" y="464593"/>
            <a:ext cx="248675" cy="237444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 rot="2697569">
            <a:off x="8365025" y="1823940"/>
            <a:ext cx="377468" cy="360420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663619" y="1316143"/>
            <a:ext cx="151198" cy="144406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 rot="1280187">
            <a:off x="6543232" y="1225999"/>
            <a:ext cx="151178" cy="144397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3" name="Shape 103"/>
          <p:cNvSpPr/>
          <p:nvPr/>
        </p:nvSpPr>
        <p:spPr>
          <a:xfrm>
            <a:off x="1635350" y="1665933"/>
            <a:ext cx="5956025" cy="1074500"/>
          </a:xfrm>
          <a:custGeom>
            <a:pathLst>
              <a:path extrusionOk="0" h="42980" w="238241">
                <a:moveTo>
                  <a:pt x="0" y="14049"/>
                </a:moveTo>
                <a:cubicBezTo>
                  <a:pt x="5476" y="8572"/>
                  <a:pt x="13935" y="7254"/>
                  <a:pt x="21126" y="4377"/>
                </a:cubicBezTo>
                <a:cubicBezTo>
                  <a:pt x="34914" y="-1140"/>
                  <a:pt x="51579" y="-1336"/>
                  <a:pt x="65669" y="3359"/>
                </a:cubicBezTo>
                <a:cubicBezTo>
                  <a:pt x="71835" y="5413"/>
                  <a:pt x="79873" y="8507"/>
                  <a:pt x="81450" y="14813"/>
                </a:cubicBezTo>
                <a:cubicBezTo>
                  <a:pt x="82972" y="20904"/>
                  <a:pt x="84782" y="28175"/>
                  <a:pt x="81704" y="33648"/>
                </a:cubicBezTo>
                <a:cubicBezTo>
                  <a:pt x="77323" y="41434"/>
                  <a:pt x="64778" y="44710"/>
                  <a:pt x="56251" y="42047"/>
                </a:cubicBezTo>
                <a:cubicBezTo>
                  <a:pt x="49198" y="39843"/>
                  <a:pt x="46785" y="28699"/>
                  <a:pt x="48107" y="21430"/>
                </a:cubicBezTo>
                <a:cubicBezTo>
                  <a:pt x="48969" y="16684"/>
                  <a:pt x="53053" y="12573"/>
                  <a:pt x="57270" y="10231"/>
                </a:cubicBezTo>
                <a:cubicBezTo>
                  <a:pt x="87006" y="-6292"/>
                  <a:pt x="121672" y="33364"/>
                  <a:pt x="155264" y="38739"/>
                </a:cubicBezTo>
                <a:cubicBezTo>
                  <a:pt x="174114" y="41754"/>
                  <a:pt x="194149" y="44396"/>
                  <a:pt x="212533" y="39248"/>
                </a:cubicBezTo>
                <a:cubicBezTo>
                  <a:pt x="225473" y="35624"/>
                  <a:pt x="238241" y="21632"/>
                  <a:pt x="238241" y="8195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sp>
      <p:grpSp>
        <p:nvGrpSpPr>
          <p:cNvPr id="104" name="Shape 104"/>
          <p:cNvGrpSpPr/>
          <p:nvPr/>
        </p:nvGrpSpPr>
        <p:grpSpPr>
          <a:xfrm>
            <a:off x="7042341" y="770322"/>
            <a:ext cx="1419915" cy="1055767"/>
            <a:chOff x="5247525" y="3007275"/>
            <a:chExt cx="517575" cy="384825"/>
          </a:xfrm>
        </p:grpSpPr>
        <p:sp>
          <p:nvSpPr>
            <p:cNvPr id="105" name="Shape 105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566575" y="3193575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>
                <a:solidFill>
                  <a:schemeClr val="lt1"/>
                </a:solidFill>
              </a:rPr>
              <a:t>Demo</a:t>
            </a:r>
            <a:r>
              <a:rPr lang="en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 Sans"/>
            </a:pPr>
            <a:r>
              <a:rPr lang="en" sz="1800">
                <a:solidFill>
                  <a:srgbClr val="000000"/>
                </a:solidFill>
              </a:rPr>
              <a:t>Classification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Jupyter Notebook Integration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(iPython Widget)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08-18 at 7.51.19 PM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275" y="2153550"/>
            <a:ext cx="4246523" cy="27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>
                <a:solidFill>
                  <a:schemeClr val="lt1"/>
                </a:solidFill>
              </a:rPr>
              <a:t>Future Directions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>
                <a:solidFill>
                  <a:schemeClr val="lt1"/>
                </a:solidFill>
              </a:rPr>
              <a:t>&amp;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>
                <a:solidFill>
                  <a:schemeClr val="lt1"/>
                </a:solidFill>
              </a:rPr>
              <a:t>Challenges 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054275" y="61575"/>
            <a:ext cx="61926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Version 1.0 Release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Dynamic component that can change each other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Full support for Classification, Clustering, Topic Modeling, Regression and AutoML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Full SciKit Learn CV Support with Pipelines and FeatureUnions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Data Processing and Feature Creation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(New Component called Featurist)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Visualisation Components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Future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Keras Support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Deep Learning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Summarization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Embeddings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CNN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RNN and LSTM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GAN’s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Challenges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Time required to execute AutoML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703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oc7tslb1o8-lauren-mancke.jpg" id="196" name="Shape 196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4294967295" type="title"/>
          </p:nvPr>
        </p:nvSpPr>
        <p:spPr>
          <a:xfrm>
            <a:off x="617225" y="100"/>
            <a:ext cx="79095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Discussion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9" name="Shape 199"/>
          <p:cNvSpPr/>
          <p:nvPr/>
        </p:nvSpPr>
        <p:spPr>
          <a:xfrm rot="729144">
            <a:off x="2543184" y="824604"/>
            <a:ext cx="916334" cy="85772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670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BCD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 flipH="1" rot="-773137">
            <a:off x="2962717" y="595701"/>
            <a:ext cx="992801" cy="929054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BCD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2017 is an exciting time for Deep Learning and Machine Learning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Good Tools and Libraries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SciKit Learn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Tensor Flow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Keras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Auto ML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Lots of courses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MOOCs (ML and Data Science)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Udacity Deep Learning Foundation Nano Degree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Fast AI course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Andrew Ng’s new Coursera Course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Even though we have lots of tools and courses it is still difficult for novice users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Lots of concepts are required to build a model that is able to generalise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Train/Test Split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Data Scaling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Feature Creation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Cross Validation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Model and Parameter Selection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Types of ML/DL and associated algorithms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Lots of users don’t know how to program or are learning to program while taking a ML/DL course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1" name="Shape 121"/>
          <p:cNvSpPr txBox="1"/>
          <p:nvPr/>
        </p:nvSpPr>
        <p:spPr>
          <a:xfrm>
            <a:off x="2633125" y="4307000"/>
            <a:ext cx="6511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We need to make ML and DL easier and more accessible!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2877875" y="2126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Future job losses due to ML and DL won’t only come from Manufacturing and Transportation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Knowledge Workers need to upskill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9" name="Shape 129"/>
          <p:cNvSpPr txBox="1"/>
          <p:nvPr/>
        </p:nvSpPr>
        <p:spPr>
          <a:xfrm>
            <a:off x="2633125" y="4510500"/>
            <a:ext cx="6511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We need to make ML and DL easier and more accessible!</a:t>
            </a:r>
          </a:p>
        </p:txBody>
      </p:sp>
      <p:pic>
        <p:nvPicPr>
          <p:cNvPr descr="Screen Shot 2017-08-17 at 8.46.59 AM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99" y="1937223"/>
            <a:ext cx="6159650" cy="68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8-17 at 8.47.12 AM.png"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1699" y="2623625"/>
            <a:ext cx="3500599" cy="136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808900" y="3991675"/>
            <a:ext cx="609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http://www.abc.net.au/news/2017-01-06/japanese-insurance-company-replacing-staff-with-ai/8165418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960575" y="126175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ML and DL need to be applied to new domains areas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Domain areas not always seen in ML and DL publications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Andrew Ng describes Deep Learning as the new Electricity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High risk if incorrectly applied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0" name="Shape 140"/>
          <p:cNvSpPr txBox="1"/>
          <p:nvPr/>
        </p:nvSpPr>
        <p:spPr>
          <a:xfrm>
            <a:off x="2633125" y="4510500"/>
            <a:ext cx="6511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We need to make ML and DL easier and more accessible!</a:t>
            </a:r>
          </a:p>
        </p:txBody>
      </p:sp>
      <p:pic>
        <p:nvPicPr>
          <p:cNvPr descr="Screen Shot 2017-08-17 at 8.53.04 AM.pn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950" y="1751025"/>
            <a:ext cx="7504876" cy="26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Principles for a User Interface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090625" y="-21700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Encapsulate ML experiment design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Include context-sensitive help/explanation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Recommend ML algorithms and parameters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Encourage experimentation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Integrate with Existing Data Science Tools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Generate High Quality Python Code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Python programming experience not required but the tool should help transition (scaffold) a user to code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Did not want a Flow based UI!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Needs wiring up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Becomes too big spatially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Hard to transition to code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What about a conversational UI?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Too many questions!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511425" y="247675"/>
            <a:ext cx="3517200" cy="97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</a:t>
            </a:r>
            <a:br>
              <a:rPr lang="en"/>
            </a:b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511425" y="1006400"/>
            <a:ext cx="3517200" cy="342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Scikit Learn code is very declarative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While you make objects, you can use your code as a template for your next project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So let’s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/>
              <a:t>Design UI components for SciKit Learn (Eg GridSearchCV)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/>
              <a:t>Allow users to explore code for each component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/>
              <a:t>Explain to users why a step/component is important</a:t>
            </a:r>
          </a:p>
          <a:p>
            <a:pPr indent="-317500" lvl="0" marL="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/>
              <a:t>Generate code and integrate with Jupyter Notebooks</a:t>
            </a:r>
          </a:p>
        </p:txBody>
      </p:sp>
      <p:pic>
        <p:nvPicPr>
          <p:cNvPr descr="Screen Shot 2017-08-18 at 7.30.04 AM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797" y="1560325"/>
            <a:ext cx="4291226" cy="266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77525" y="146950"/>
            <a:ext cx="3931200" cy="50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Component Definitions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-62450" y="287325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Each component has a JSON definition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Template variables to create UI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jQuery Plugin renders the component UI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Auto-wiring between components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8-18 at 10.36.06 PM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100" y="287324"/>
            <a:ext cx="2451599" cy="16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8-18 at 10.37.20 PM.png" id="165" name="Shape 165"/>
          <p:cNvPicPr preferRelativeResize="0"/>
          <p:nvPr/>
        </p:nvPicPr>
        <p:blipFill rotWithShape="1">
          <a:blip r:embed="rId4">
            <a:alphaModFix/>
          </a:blip>
          <a:srcRect b="0" l="1332" r="0" t="0"/>
          <a:stretch/>
        </p:blipFill>
        <p:spPr>
          <a:xfrm>
            <a:off x="474562" y="3562800"/>
            <a:ext cx="8194876" cy="146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8-19 at 8.46.53 AM.png"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15" y="2098037"/>
            <a:ext cx="8447745" cy="146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77525" y="101725"/>
            <a:ext cx="3517200" cy="88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Classification in SciRise</a:t>
            </a:r>
            <a:br>
              <a:rPr lang="en"/>
            </a:b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3" name="Shape 173"/>
          <p:cNvSpPr txBox="1"/>
          <p:nvPr>
            <p:ph idx="4294967295" type="body"/>
          </p:nvPr>
        </p:nvSpPr>
        <p:spPr>
          <a:xfrm>
            <a:off x="-74950" y="318450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JSON Blueprint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JSON to describe ML Experiment steps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Each step maps to a component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1773900" y="3887575"/>
            <a:ext cx="5596200" cy="3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JSON is rendered to a component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capture-localhost-8888-scirise-classification-html-1503059664398.pn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000" y="250287"/>
            <a:ext cx="2080776" cy="46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8-18 at 10.38.32 PM.png" id="176" name="Shape 176"/>
          <p:cNvPicPr preferRelativeResize="0"/>
          <p:nvPr/>
        </p:nvPicPr>
        <p:blipFill rotWithShape="1">
          <a:blip r:embed="rId4">
            <a:alphaModFix/>
          </a:blip>
          <a:srcRect b="0" l="0" r="9844" t="0"/>
          <a:stretch/>
        </p:blipFill>
        <p:spPr>
          <a:xfrm>
            <a:off x="161849" y="1961375"/>
            <a:ext cx="5920247" cy="15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